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23" d="100"/>
          <a:sy n="123" d="100"/>
        </p:scale>
        <p:origin x="108"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97FE604-4787-42AF-9BEE-20A0B7E0A65A}" type="datetimeFigureOut">
              <a:rPr lang="en-US" smtClean="0"/>
              <a:t>3/6/2023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403733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7FE604-4787-42AF-9BEE-20A0B7E0A65A}"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3155714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97FE604-4787-42AF-9BEE-20A0B7E0A65A}"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356062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97FE604-4787-42AF-9BEE-20A0B7E0A65A}"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3941807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7FE604-4787-42AF-9BEE-20A0B7E0A65A}"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2201561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7FE604-4787-42AF-9BEE-20A0B7E0A65A}" type="datetimeFigureOut">
              <a:rPr lang="en-US" smtClean="0"/>
              <a:t>3/6/2023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2722463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7FE604-4787-42AF-9BEE-20A0B7E0A65A}" type="datetimeFigureOut">
              <a:rPr lang="en-US" smtClean="0"/>
              <a:t>3/6/2023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959076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97FE604-4787-42AF-9BEE-20A0B7E0A65A}"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3049239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97FE604-4787-42AF-9BEE-20A0B7E0A65A}"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3461582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7FE604-4787-42AF-9BEE-20A0B7E0A65A}"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177566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7FE604-4787-42AF-9BEE-20A0B7E0A65A}"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428680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7FE604-4787-42AF-9BEE-20A0B7E0A65A}" type="datetimeFigureOut">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1595632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7FE604-4787-42AF-9BEE-20A0B7E0A65A}"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2528209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7FE604-4787-42AF-9BEE-20A0B7E0A65A}" type="datetimeFigureOut">
              <a:rPr lang="en-US" smtClean="0"/>
              <a:t>3/6/2023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2626388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7FE604-4787-42AF-9BEE-20A0B7E0A65A}" type="datetimeFigureOut">
              <a:rPr lang="en-US" smtClean="0"/>
              <a:t>3/6/2023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2968779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FE604-4787-42AF-9BEE-20A0B7E0A65A}" type="datetimeFigureOut">
              <a:rPr lang="en-US" smtClean="0"/>
              <a:t>3/6/2023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1045130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7FE604-4787-42AF-9BEE-20A0B7E0A65A}"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904566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7FE604-4787-42AF-9BEE-20A0B7E0A65A}" type="datetimeFigureOut">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3C6842B-DCC0-4B56-95B8-843543968971}" type="slidenum">
              <a:rPr lang="en-US" smtClean="0"/>
              <a:t>‹#›</a:t>
            </a:fld>
            <a:endParaRPr lang="en-US"/>
          </a:p>
        </p:txBody>
      </p:sp>
    </p:spTree>
    <p:extLst>
      <p:ext uri="{BB962C8B-B14F-4D97-AF65-F5344CB8AC3E}">
        <p14:creationId xmlns:p14="http://schemas.microsoft.com/office/powerpoint/2010/main" val="2905407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97FE604-4787-42AF-9BEE-20A0B7E0A65A}" type="datetimeFigureOut">
              <a:rPr lang="en-US" smtClean="0"/>
              <a:t>3/6/2023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3C6842B-DCC0-4B56-95B8-843543968971}" type="slidenum">
              <a:rPr lang="en-US" smtClean="0"/>
              <a:t>‹#›</a:t>
            </a:fld>
            <a:endParaRPr lang="en-US"/>
          </a:p>
        </p:txBody>
      </p:sp>
    </p:spTree>
    <p:extLst>
      <p:ext uri="{BB962C8B-B14F-4D97-AF65-F5344CB8AC3E}">
        <p14:creationId xmlns:p14="http://schemas.microsoft.com/office/powerpoint/2010/main" val="129979260"/>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hyperlink" Target="mailto:AGAsset.Management@tn.gov" TargetMode="Externa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hyperlink" Target="mailto:andrew.turner@tn.gov" TargetMode="External"/><Relationship Id="rId2" Type="http://schemas.openxmlformats.org/officeDocument/2006/relationships/hyperlink" Target="mailto:-stan.Alderson@tn.gov" TargetMode="External"/><Relationship Id="rId1" Type="http://schemas.openxmlformats.org/officeDocument/2006/relationships/slideLayout" Target="../slideLayouts/slideLayout18.xml"/><Relationship Id="rId4" Type="http://schemas.openxmlformats.org/officeDocument/2006/relationships/hyperlink" Target="mailto:eskatsnaf.aragaw@tn.gov"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tn.gov/finance/rd-doa/fa-accfin-swa.html"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CE868-0BE6-012A-33D4-63DCB78FD8C6}"/>
              </a:ext>
            </a:extLst>
          </p:cNvPr>
          <p:cNvSpPr>
            <a:spLocks noGrp="1"/>
          </p:cNvSpPr>
          <p:nvPr>
            <p:ph type="ctrTitle"/>
          </p:nvPr>
        </p:nvSpPr>
        <p:spPr/>
        <p:txBody>
          <a:bodyPr>
            <a:normAutofit/>
          </a:bodyPr>
          <a:lstStyle/>
          <a:p>
            <a:r>
              <a:rPr lang="en-US" dirty="0"/>
              <a:t>FY 23 Physical Inventory Process Update and Review</a:t>
            </a:r>
          </a:p>
        </p:txBody>
      </p:sp>
      <p:sp>
        <p:nvSpPr>
          <p:cNvPr id="3" name="Subtitle 2">
            <a:extLst>
              <a:ext uri="{FF2B5EF4-FFF2-40B4-BE49-F238E27FC236}">
                <a16:creationId xmlns:a16="http://schemas.microsoft.com/office/drawing/2014/main" id="{B8209EF9-C865-24D6-AF13-364DC584CAF1}"/>
              </a:ext>
            </a:extLst>
          </p:cNvPr>
          <p:cNvSpPr>
            <a:spLocks noGrp="1"/>
          </p:cNvSpPr>
          <p:nvPr>
            <p:ph type="subTitle" idx="1"/>
          </p:nvPr>
        </p:nvSpPr>
        <p:spPr/>
        <p:txBody>
          <a:bodyPr/>
          <a:lstStyle/>
          <a:p>
            <a:pPr algn="ctr"/>
            <a:r>
              <a:rPr lang="en-US" dirty="0">
                <a:latin typeface="Amasis MT Pro Light" panose="02040304050005020304" pitchFamily="18" charset="0"/>
              </a:rPr>
              <a:t>A Stan Alderson Production</a:t>
            </a:r>
          </a:p>
        </p:txBody>
      </p:sp>
    </p:spTree>
    <p:extLst>
      <p:ext uri="{BB962C8B-B14F-4D97-AF65-F5344CB8AC3E}">
        <p14:creationId xmlns:p14="http://schemas.microsoft.com/office/powerpoint/2010/main" val="3578206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147C-16F7-4F34-220F-6509F81C992C}"/>
              </a:ext>
            </a:extLst>
          </p:cNvPr>
          <p:cNvSpPr>
            <a:spLocks noGrp="1"/>
          </p:cNvSpPr>
          <p:nvPr>
            <p:ph type="title"/>
          </p:nvPr>
        </p:nvSpPr>
        <p:spPr/>
        <p:txBody>
          <a:bodyPr/>
          <a:lstStyle/>
          <a:p>
            <a:pPr algn="ctr"/>
            <a:r>
              <a:rPr lang="en-US" dirty="0"/>
              <a:t>When to use the Located Capital Asset Sheet</a:t>
            </a:r>
          </a:p>
        </p:txBody>
      </p:sp>
      <p:sp>
        <p:nvSpPr>
          <p:cNvPr id="3" name="Content Placeholder 2">
            <a:extLst>
              <a:ext uri="{FF2B5EF4-FFF2-40B4-BE49-F238E27FC236}">
                <a16:creationId xmlns:a16="http://schemas.microsoft.com/office/drawing/2014/main" id="{ED040992-6AC7-2A32-EAB4-904554677910}"/>
              </a:ext>
            </a:extLst>
          </p:cNvPr>
          <p:cNvSpPr>
            <a:spLocks noGrp="1"/>
          </p:cNvSpPr>
          <p:nvPr>
            <p:ph sz="quarter" idx="13"/>
          </p:nvPr>
        </p:nvSpPr>
        <p:spPr/>
        <p:txBody>
          <a:bodyPr/>
          <a:lstStyle/>
          <a:p>
            <a:endParaRPr lang="en-US" dirty="0"/>
          </a:p>
          <a:p>
            <a:r>
              <a:rPr lang="en-US" dirty="0"/>
              <a:t>Any time a capital asset is located during the process of locating items on the inventory but is not on the State Agency FY23 Physical Inventory</a:t>
            </a:r>
          </a:p>
          <a:p>
            <a:r>
              <a:rPr lang="en-US" dirty="0"/>
              <a:t>Any time you think a capital asset is located during the process of locating items on the inventory</a:t>
            </a:r>
          </a:p>
        </p:txBody>
      </p:sp>
    </p:spTree>
    <p:extLst>
      <p:ext uri="{BB962C8B-B14F-4D97-AF65-F5344CB8AC3E}">
        <p14:creationId xmlns:p14="http://schemas.microsoft.com/office/powerpoint/2010/main" val="477378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0BCE7-02CD-2746-FADA-B58F464F56F8}"/>
              </a:ext>
            </a:extLst>
          </p:cNvPr>
          <p:cNvSpPr>
            <a:spLocks noGrp="1"/>
          </p:cNvSpPr>
          <p:nvPr>
            <p:ph type="title"/>
          </p:nvPr>
        </p:nvSpPr>
        <p:spPr/>
        <p:txBody>
          <a:bodyPr/>
          <a:lstStyle/>
          <a:p>
            <a:pPr algn="ctr"/>
            <a:r>
              <a:rPr lang="en-US" dirty="0"/>
              <a:t>Physical Inventory of Capital Assets Certification</a:t>
            </a:r>
          </a:p>
        </p:txBody>
      </p:sp>
      <p:sp>
        <p:nvSpPr>
          <p:cNvPr id="3" name="Content Placeholder 2">
            <a:extLst>
              <a:ext uri="{FF2B5EF4-FFF2-40B4-BE49-F238E27FC236}">
                <a16:creationId xmlns:a16="http://schemas.microsoft.com/office/drawing/2014/main" id="{F460FC9D-D100-DAEB-A3CC-CFFEAF926815}"/>
              </a:ext>
            </a:extLst>
          </p:cNvPr>
          <p:cNvSpPr>
            <a:spLocks noGrp="1"/>
          </p:cNvSpPr>
          <p:nvPr>
            <p:ph sz="quarter" idx="13"/>
          </p:nvPr>
        </p:nvSpPr>
        <p:spPr/>
        <p:txBody>
          <a:bodyPr/>
          <a:lstStyle/>
          <a:p>
            <a:endParaRPr lang="en-US" dirty="0"/>
          </a:p>
          <a:p>
            <a:r>
              <a:rPr lang="en-US" sz="2000" dirty="0"/>
              <a:t>Signed by the Property Officer and the Fiscal Officer </a:t>
            </a:r>
          </a:p>
          <a:p>
            <a:r>
              <a:rPr lang="en-US" sz="2000" dirty="0"/>
              <a:t>Submit with all other required documentation</a:t>
            </a:r>
          </a:p>
          <a:p>
            <a:r>
              <a:rPr lang="en-US" sz="2000" dirty="0"/>
              <a:t>Deadline is May 19</a:t>
            </a:r>
            <a:r>
              <a:rPr lang="en-US" sz="2000" baseline="30000" dirty="0"/>
              <a:t>, 2023</a:t>
            </a:r>
          </a:p>
          <a:p>
            <a:r>
              <a:rPr lang="en-US" sz="2800" baseline="30000" dirty="0"/>
              <a:t>Email to </a:t>
            </a:r>
            <a:r>
              <a:rPr lang="en-US" sz="2800" baseline="30000" dirty="0">
                <a:hlinkClick r:id="rId2"/>
              </a:rPr>
              <a:t>AGAsset.Management@tn.gov</a:t>
            </a:r>
            <a:endParaRPr lang="en-US" sz="2800" baseline="30000" dirty="0"/>
          </a:p>
          <a:p>
            <a:pPr marL="0" indent="0">
              <a:buNone/>
            </a:pPr>
            <a:endParaRPr lang="en-US" sz="2800" baseline="30000" dirty="0"/>
          </a:p>
          <a:p>
            <a:endParaRPr lang="en-US" dirty="0"/>
          </a:p>
        </p:txBody>
      </p:sp>
    </p:spTree>
    <p:extLst>
      <p:ext uri="{BB962C8B-B14F-4D97-AF65-F5344CB8AC3E}">
        <p14:creationId xmlns:p14="http://schemas.microsoft.com/office/powerpoint/2010/main" val="3028476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E4FE8-CD1D-759C-FC6F-3C9F07D85106}"/>
              </a:ext>
            </a:extLst>
          </p:cNvPr>
          <p:cNvSpPr>
            <a:spLocks noGrp="1"/>
          </p:cNvSpPr>
          <p:nvPr>
            <p:ph type="title"/>
          </p:nvPr>
        </p:nvSpPr>
        <p:spPr/>
        <p:txBody>
          <a:bodyPr/>
          <a:lstStyle/>
          <a:p>
            <a:pPr algn="ctr"/>
            <a:r>
              <a:rPr lang="en-US" dirty="0"/>
              <a:t>Email Submission to AGAsset.Management@tn.gov</a:t>
            </a:r>
          </a:p>
        </p:txBody>
      </p:sp>
    </p:spTree>
    <p:extLst>
      <p:ext uri="{BB962C8B-B14F-4D97-AF65-F5344CB8AC3E}">
        <p14:creationId xmlns:p14="http://schemas.microsoft.com/office/powerpoint/2010/main" val="823589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DBD7B-EEB2-36F7-4B17-A294E4E49B12}"/>
              </a:ext>
            </a:extLst>
          </p:cNvPr>
          <p:cNvSpPr>
            <a:spLocks noGrp="1"/>
          </p:cNvSpPr>
          <p:nvPr>
            <p:ph type="title"/>
          </p:nvPr>
        </p:nvSpPr>
        <p:spPr/>
        <p:txBody>
          <a:bodyPr/>
          <a:lstStyle/>
          <a:p>
            <a:pPr algn="ctr"/>
            <a:r>
              <a:rPr lang="en-US" dirty="0"/>
              <a:t>Email Submission to AGAsset.Management@tn.gov</a:t>
            </a:r>
          </a:p>
        </p:txBody>
      </p:sp>
      <p:sp>
        <p:nvSpPr>
          <p:cNvPr id="3" name="Content Placeholder 2">
            <a:extLst>
              <a:ext uri="{FF2B5EF4-FFF2-40B4-BE49-F238E27FC236}">
                <a16:creationId xmlns:a16="http://schemas.microsoft.com/office/drawing/2014/main" id="{C0BC52DB-CF2D-B49E-33D6-06A0A2264570}"/>
              </a:ext>
            </a:extLst>
          </p:cNvPr>
          <p:cNvSpPr>
            <a:spLocks noGrp="1"/>
          </p:cNvSpPr>
          <p:nvPr>
            <p:ph sz="quarter" idx="13"/>
          </p:nvPr>
        </p:nvSpPr>
        <p:spPr/>
        <p:txBody>
          <a:bodyPr/>
          <a:lstStyle/>
          <a:p>
            <a:endParaRPr lang="en-US" dirty="0"/>
          </a:p>
          <a:p>
            <a:r>
              <a:rPr lang="en-US" dirty="0"/>
              <a:t>Completed State Agency FY23 Physical Inventory spreadsheet</a:t>
            </a:r>
          </a:p>
          <a:p>
            <a:r>
              <a:rPr lang="en-US" dirty="0"/>
              <a:t>Physical Inventory of Capital Assets Certification</a:t>
            </a:r>
          </a:p>
          <a:p>
            <a:r>
              <a:rPr lang="en-US" dirty="0"/>
              <a:t>If needed, Completed Additional Located Capital Assets spreadsheet</a:t>
            </a:r>
          </a:p>
          <a:p>
            <a:r>
              <a:rPr lang="en-US" dirty="0"/>
              <a:t>If needed, Capital Asset Manual Addition Request, Capital Asset Reinstatement Request, Capital Asset Retirement Request, Donated Capital Asset Reporting, Interdepartmental Capital Asset Ownership, and required Comptroller Reports, and supportive documentation, (invoices, police reports, pictures, etc.)</a:t>
            </a:r>
          </a:p>
        </p:txBody>
      </p:sp>
    </p:spTree>
    <p:extLst>
      <p:ext uri="{BB962C8B-B14F-4D97-AF65-F5344CB8AC3E}">
        <p14:creationId xmlns:p14="http://schemas.microsoft.com/office/powerpoint/2010/main" val="2006511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90AD6-6538-E812-73FD-454CCF48F8FD}"/>
              </a:ext>
            </a:extLst>
          </p:cNvPr>
          <p:cNvSpPr>
            <a:spLocks noGrp="1"/>
          </p:cNvSpPr>
          <p:nvPr>
            <p:ph type="title"/>
          </p:nvPr>
        </p:nvSpPr>
        <p:spPr/>
        <p:txBody>
          <a:bodyPr/>
          <a:lstStyle/>
          <a:p>
            <a:r>
              <a:rPr lang="en-US" dirty="0"/>
              <a:t>THANK YOU FOR JOINING US THIS AFTERNOON</a:t>
            </a:r>
          </a:p>
        </p:txBody>
      </p:sp>
      <p:sp>
        <p:nvSpPr>
          <p:cNvPr id="3" name="Content Placeholder 2">
            <a:extLst>
              <a:ext uri="{FF2B5EF4-FFF2-40B4-BE49-F238E27FC236}">
                <a16:creationId xmlns:a16="http://schemas.microsoft.com/office/drawing/2014/main" id="{88F058EE-2400-F000-73B3-640C97898363}"/>
              </a:ext>
            </a:extLst>
          </p:cNvPr>
          <p:cNvSpPr>
            <a:spLocks noGrp="1"/>
          </p:cNvSpPr>
          <p:nvPr>
            <p:ph sz="quarter" idx="13"/>
          </p:nvPr>
        </p:nvSpPr>
        <p:spPr/>
        <p:txBody>
          <a:bodyPr/>
          <a:lstStyle/>
          <a:p>
            <a:pPr marL="0" indent="0">
              <a:buNone/>
            </a:pPr>
            <a:endParaRPr lang="en-US" dirty="0"/>
          </a:p>
          <a:p>
            <a:pPr marL="0" indent="0" algn="ctr">
              <a:buNone/>
            </a:pPr>
            <a:r>
              <a:rPr lang="en-US" dirty="0"/>
              <a:t>Your Asset Management Team:</a:t>
            </a:r>
          </a:p>
          <a:p>
            <a:pPr marL="0" indent="0">
              <a:buNone/>
            </a:pPr>
            <a:r>
              <a:rPr lang="en-US" dirty="0"/>
              <a:t>Stan Alderson- </a:t>
            </a:r>
            <a:r>
              <a:rPr lang="en-US" dirty="0">
                <a:hlinkClick r:id="rId2"/>
              </a:rPr>
              <a:t>stan.Alderson@tn.gov</a:t>
            </a:r>
            <a:endParaRPr lang="en-US" dirty="0"/>
          </a:p>
          <a:p>
            <a:pPr marL="0" indent="0">
              <a:buNone/>
            </a:pPr>
            <a:r>
              <a:rPr lang="en-US" dirty="0"/>
              <a:t>Andrew Turner- </a:t>
            </a:r>
            <a:r>
              <a:rPr lang="en-US" dirty="0">
                <a:hlinkClick r:id="rId3"/>
              </a:rPr>
              <a:t>andrew.turner@tn.gov</a:t>
            </a:r>
            <a:endParaRPr lang="en-US" dirty="0"/>
          </a:p>
          <a:p>
            <a:pPr marL="0" indent="0">
              <a:buNone/>
            </a:pPr>
            <a:r>
              <a:rPr lang="en-US" dirty="0" err="1"/>
              <a:t>Eskatsnaf</a:t>
            </a:r>
            <a:r>
              <a:rPr lang="en-US" dirty="0"/>
              <a:t> </a:t>
            </a:r>
            <a:r>
              <a:rPr lang="en-US" dirty="0" err="1"/>
              <a:t>Aragaw</a:t>
            </a:r>
            <a:r>
              <a:rPr lang="en-US" dirty="0"/>
              <a:t>- </a:t>
            </a:r>
            <a:r>
              <a:rPr lang="en-US" dirty="0">
                <a:hlinkClick r:id="rId4"/>
              </a:rPr>
              <a:t>eskatsnaf.aragaw@tn.gov</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92293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3D2277-559A-8928-A722-D8B6C9FA4835}"/>
              </a:ext>
            </a:extLst>
          </p:cNvPr>
          <p:cNvSpPr>
            <a:spLocks noGrp="1"/>
          </p:cNvSpPr>
          <p:nvPr>
            <p:ph sz="quarter" idx="13"/>
          </p:nvPr>
        </p:nvSpPr>
        <p:spPr/>
        <p:txBody>
          <a:bodyPr/>
          <a:lstStyle/>
          <a:p>
            <a:pPr algn="ctr"/>
            <a:endParaRPr lang="en-US" dirty="0"/>
          </a:p>
          <a:p>
            <a:pPr algn="ctr"/>
            <a:endParaRPr lang="en-US" dirty="0"/>
          </a:p>
          <a:p>
            <a:pPr algn="ctr"/>
            <a:r>
              <a:rPr lang="en-US" dirty="0"/>
              <a:t>Thank you for your attendance this afternoon and since this is a Stan Alderson production, a link to the Division of Accounts accounting job aids will be provided</a:t>
            </a:r>
          </a:p>
          <a:p>
            <a:pPr algn="ctr"/>
            <a:r>
              <a:rPr lang="en-US" dirty="0">
                <a:hlinkClick r:id="rId2"/>
              </a:rPr>
              <a:t>Accounting Job Aids</a:t>
            </a:r>
            <a:endParaRPr lang="en-US" dirty="0"/>
          </a:p>
        </p:txBody>
      </p:sp>
    </p:spTree>
    <p:extLst>
      <p:ext uri="{BB962C8B-B14F-4D97-AF65-F5344CB8AC3E}">
        <p14:creationId xmlns:p14="http://schemas.microsoft.com/office/powerpoint/2010/main" val="1615449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50F5D-37E2-7775-675C-BF024A0C818C}"/>
              </a:ext>
            </a:extLst>
          </p:cNvPr>
          <p:cNvSpPr>
            <a:spLocks noGrp="1"/>
          </p:cNvSpPr>
          <p:nvPr>
            <p:ph type="title"/>
          </p:nvPr>
        </p:nvSpPr>
        <p:spPr/>
        <p:txBody>
          <a:bodyPr>
            <a:normAutofit/>
          </a:bodyPr>
          <a:lstStyle/>
          <a:p>
            <a:pPr algn="ctr"/>
            <a:r>
              <a:rPr lang="en-US" dirty="0"/>
              <a:t>NEW OR UPDATED FORMS</a:t>
            </a:r>
          </a:p>
        </p:txBody>
      </p:sp>
      <p:sp>
        <p:nvSpPr>
          <p:cNvPr id="3" name="Content Placeholder 2">
            <a:extLst>
              <a:ext uri="{FF2B5EF4-FFF2-40B4-BE49-F238E27FC236}">
                <a16:creationId xmlns:a16="http://schemas.microsoft.com/office/drawing/2014/main" id="{8D732B70-8F3F-076A-D200-78B512B27DEF}"/>
              </a:ext>
            </a:extLst>
          </p:cNvPr>
          <p:cNvSpPr>
            <a:spLocks noGrp="1"/>
          </p:cNvSpPr>
          <p:nvPr>
            <p:ph sz="quarter" idx="13"/>
          </p:nvPr>
        </p:nvSpPr>
        <p:spPr>
          <a:xfrm>
            <a:off x="685801" y="2063396"/>
            <a:ext cx="10083800" cy="3330640"/>
          </a:xfrm>
        </p:spPr>
        <p:txBody>
          <a:bodyPr/>
          <a:lstStyle/>
          <a:p>
            <a:endParaRPr lang="en-US" dirty="0"/>
          </a:p>
          <a:p>
            <a:pPr marL="0" indent="0">
              <a:buNone/>
            </a:pPr>
            <a:r>
              <a:rPr lang="en-US" dirty="0"/>
              <a:t>These forms are located on the Division of Accounts, Accounting Job Aids webpage under “State Asset Management” section</a:t>
            </a:r>
          </a:p>
          <a:p>
            <a:r>
              <a:rPr lang="en-US" dirty="0"/>
              <a:t>CAPITAL ASSET MANUAL ADDITION REQUEST, FA-1130, REPLACES THE MANUAL ADD WORKSHEET</a:t>
            </a:r>
          </a:p>
          <a:p>
            <a:r>
              <a:rPr lang="en-US" dirty="0"/>
              <a:t>CAPITAL ASSET REINSTATEMENT REQUEST, FA-1131, REPLACES EMAIL REQUEST FOR REINSTATING CAPITAL ASSETS</a:t>
            </a:r>
          </a:p>
          <a:p>
            <a:r>
              <a:rPr lang="en-US" dirty="0"/>
              <a:t>RETIREMENT REQUEST FORM, FA-1053, THIS FORM HAS BEEN UPDATED</a:t>
            </a:r>
          </a:p>
        </p:txBody>
      </p:sp>
    </p:spTree>
    <p:extLst>
      <p:ext uri="{BB962C8B-B14F-4D97-AF65-F5344CB8AC3E}">
        <p14:creationId xmlns:p14="http://schemas.microsoft.com/office/powerpoint/2010/main" val="1723614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552B2-5731-7D6C-76A5-0B8C6CA0F405}"/>
              </a:ext>
            </a:extLst>
          </p:cNvPr>
          <p:cNvSpPr>
            <a:spLocks noGrp="1"/>
          </p:cNvSpPr>
          <p:nvPr>
            <p:ph type="title"/>
          </p:nvPr>
        </p:nvSpPr>
        <p:spPr/>
        <p:txBody>
          <a:bodyPr>
            <a:normAutofit fontScale="90000"/>
          </a:bodyPr>
          <a:lstStyle/>
          <a:p>
            <a:r>
              <a:rPr lang="en-US" dirty="0"/>
              <a:t>Capital Asset Manual Addition Request</a:t>
            </a:r>
          </a:p>
        </p:txBody>
      </p:sp>
      <p:sp>
        <p:nvSpPr>
          <p:cNvPr id="3" name="Content Placeholder 2">
            <a:extLst>
              <a:ext uri="{FF2B5EF4-FFF2-40B4-BE49-F238E27FC236}">
                <a16:creationId xmlns:a16="http://schemas.microsoft.com/office/drawing/2014/main" id="{BA7AF4B6-A78E-B350-7CFC-78E54AE506FC}"/>
              </a:ext>
            </a:extLst>
          </p:cNvPr>
          <p:cNvSpPr>
            <a:spLocks noGrp="1"/>
          </p:cNvSpPr>
          <p:nvPr>
            <p:ph sz="quarter" idx="13"/>
          </p:nvPr>
        </p:nvSpPr>
        <p:spPr/>
        <p:txBody>
          <a:bodyPr/>
          <a:lstStyle/>
          <a:p>
            <a:pPr marL="0" indent="0">
              <a:buNone/>
            </a:pPr>
            <a:endParaRPr lang="en-US" dirty="0"/>
          </a:p>
          <a:p>
            <a:r>
              <a:rPr lang="en-US" dirty="0"/>
              <a:t>Reason the request is being submitted is required</a:t>
            </a:r>
          </a:p>
          <a:p>
            <a:r>
              <a:rPr lang="en-US" dirty="0"/>
              <a:t>Only one capital asset addition per form</a:t>
            </a:r>
          </a:p>
          <a:p>
            <a:r>
              <a:rPr lang="en-US" dirty="0"/>
              <a:t>Additional documentation needed is detailed in the instructions</a:t>
            </a:r>
          </a:p>
        </p:txBody>
      </p:sp>
    </p:spTree>
    <p:extLst>
      <p:ext uri="{BB962C8B-B14F-4D97-AF65-F5344CB8AC3E}">
        <p14:creationId xmlns:p14="http://schemas.microsoft.com/office/powerpoint/2010/main" val="2854071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9FE23-9A4D-4246-C342-C3B9ECFE37B9}"/>
              </a:ext>
            </a:extLst>
          </p:cNvPr>
          <p:cNvSpPr>
            <a:spLocks noGrp="1"/>
          </p:cNvSpPr>
          <p:nvPr>
            <p:ph type="title"/>
          </p:nvPr>
        </p:nvSpPr>
        <p:spPr/>
        <p:txBody>
          <a:bodyPr>
            <a:normAutofit/>
          </a:bodyPr>
          <a:lstStyle/>
          <a:p>
            <a:r>
              <a:rPr lang="en-US" dirty="0"/>
              <a:t>Capital Asset Reinstatement Request</a:t>
            </a:r>
          </a:p>
        </p:txBody>
      </p:sp>
      <p:sp>
        <p:nvSpPr>
          <p:cNvPr id="3" name="Content Placeholder 2">
            <a:extLst>
              <a:ext uri="{FF2B5EF4-FFF2-40B4-BE49-F238E27FC236}">
                <a16:creationId xmlns:a16="http://schemas.microsoft.com/office/drawing/2014/main" id="{361F8655-839C-3D9A-A382-6D3E7E55AA5B}"/>
              </a:ext>
            </a:extLst>
          </p:cNvPr>
          <p:cNvSpPr>
            <a:spLocks noGrp="1"/>
          </p:cNvSpPr>
          <p:nvPr>
            <p:ph sz="quarter" idx="13"/>
          </p:nvPr>
        </p:nvSpPr>
        <p:spPr/>
        <p:txBody>
          <a:bodyPr/>
          <a:lstStyle/>
          <a:p>
            <a:endParaRPr lang="en-US" dirty="0"/>
          </a:p>
          <a:p>
            <a:endParaRPr lang="en-US" dirty="0"/>
          </a:p>
          <a:p>
            <a:r>
              <a:rPr lang="en-US" dirty="0"/>
              <a:t>This is to be completed when an asset is retired in the Edison asset module but has been located or was retired in error and needs to be placed back into service</a:t>
            </a:r>
          </a:p>
        </p:txBody>
      </p:sp>
    </p:spTree>
    <p:extLst>
      <p:ext uri="{BB962C8B-B14F-4D97-AF65-F5344CB8AC3E}">
        <p14:creationId xmlns:p14="http://schemas.microsoft.com/office/powerpoint/2010/main" val="1862357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6BD4E-DDB7-1014-D0E5-8FCEAA5D8BD9}"/>
              </a:ext>
            </a:extLst>
          </p:cNvPr>
          <p:cNvSpPr>
            <a:spLocks noGrp="1"/>
          </p:cNvSpPr>
          <p:nvPr>
            <p:ph type="title"/>
          </p:nvPr>
        </p:nvSpPr>
        <p:spPr/>
        <p:txBody>
          <a:bodyPr/>
          <a:lstStyle/>
          <a:p>
            <a:pPr algn="ctr"/>
            <a:r>
              <a:rPr lang="en-US" dirty="0"/>
              <a:t>Capital Asset Retirement Request</a:t>
            </a:r>
          </a:p>
        </p:txBody>
      </p:sp>
      <p:sp>
        <p:nvSpPr>
          <p:cNvPr id="3" name="Content Placeholder 2">
            <a:extLst>
              <a:ext uri="{FF2B5EF4-FFF2-40B4-BE49-F238E27FC236}">
                <a16:creationId xmlns:a16="http://schemas.microsoft.com/office/drawing/2014/main" id="{47104D13-2C04-E659-961A-490ADEE03C21}"/>
              </a:ext>
            </a:extLst>
          </p:cNvPr>
          <p:cNvSpPr>
            <a:spLocks noGrp="1"/>
          </p:cNvSpPr>
          <p:nvPr>
            <p:ph sz="quarter" idx="13"/>
          </p:nvPr>
        </p:nvSpPr>
        <p:spPr/>
        <p:txBody>
          <a:bodyPr/>
          <a:lstStyle/>
          <a:p>
            <a:endParaRPr lang="en-US" dirty="0"/>
          </a:p>
          <a:p>
            <a:endParaRPr lang="en-US" dirty="0"/>
          </a:p>
          <a:p>
            <a:r>
              <a:rPr lang="en-US" dirty="0"/>
              <a:t>Major change is only one asset per form can be retired</a:t>
            </a:r>
          </a:p>
          <a:p>
            <a:r>
              <a:rPr lang="en-US" dirty="0"/>
              <a:t>Like the capital asset manual addition request, additional documentation needed can be found in the instructions</a:t>
            </a:r>
          </a:p>
        </p:txBody>
      </p:sp>
    </p:spTree>
    <p:extLst>
      <p:ext uri="{BB962C8B-B14F-4D97-AF65-F5344CB8AC3E}">
        <p14:creationId xmlns:p14="http://schemas.microsoft.com/office/powerpoint/2010/main" val="3239096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493D1-E5CD-4996-8325-1A825E2E6079}"/>
              </a:ext>
            </a:extLst>
          </p:cNvPr>
          <p:cNvSpPr>
            <a:spLocks noGrp="1"/>
          </p:cNvSpPr>
          <p:nvPr>
            <p:ph type="title"/>
          </p:nvPr>
        </p:nvSpPr>
        <p:spPr/>
        <p:txBody>
          <a:bodyPr>
            <a:normAutofit fontScale="90000"/>
          </a:bodyPr>
          <a:lstStyle/>
          <a:p>
            <a:pPr algn="ctr"/>
            <a:r>
              <a:rPr lang="en-US" dirty="0"/>
              <a:t> Physical Inventory of Capital Assets</a:t>
            </a:r>
            <a:br>
              <a:rPr lang="en-US" dirty="0"/>
            </a:br>
            <a:r>
              <a:rPr lang="en-US" dirty="0"/>
              <a:t>Why it is Important</a:t>
            </a:r>
          </a:p>
        </p:txBody>
      </p:sp>
      <p:sp>
        <p:nvSpPr>
          <p:cNvPr id="3" name="Content Placeholder 2">
            <a:extLst>
              <a:ext uri="{FF2B5EF4-FFF2-40B4-BE49-F238E27FC236}">
                <a16:creationId xmlns:a16="http://schemas.microsoft.com/office/drawing/2014/main" id="{ACA120EF-2930-5FEB-6F0F-1A336BB932D2}"/>
              </a:ext>
            </a:extLst>
          </p:cNvPr>
          <p:cNvSpPr>
            <a:spLocks noGrp="1"/>
          </p:cNvSpPr>
          <p:nvPr>
            <p:ph sz="quarter" idx="13"/>
          </p:nvPr>
        </p:nvSpPr>
        <p:spPr/>
        <p:txBody>
          <a:bodyPr>
            <a:normAutofit/>
          </a:bodyPr>
          <a:lstStyle/>
          <a:p>
            <a:pPr marL="0" indent="0">
              <a:buNone/>
            </a:pPr>
            <a:endParaRPr lang="en-US" dirty="0"/>
          </a:p>
          <a:p>
            <a:pPr marL="0" indent="0">
              <a:buNone/>
            </a:pPr>
            <a:endParaRPr lang="en-US" dirty="0"/>
          </a:p>
          <a:p>
            <a:pPr marL="0" indent="0">
              <a:buNone/>
            </a:pPr>
            <a:r>
              <a:rPr lang="en-US" dirty="0"/>
              <a:t>a. To ensure that the agency has all the equipment needed to accomplish its mission</a:t>
            </a:r>
          </a:p>
          <a:p>
            <a:pPr marL="0" indent="0">
              <a:buNone/>
            </a:pPr>
            <a:r>
              <a:rPr lang="en-US" dirty="0"/>
              <a:t>b. To provide a file for decision makers that accurately describes the equipment on hand, its location, custodian, condition, etc. </a:t>
            </a:r>
          </a:p>
          <a:p>
            <a:pPr marL="0" indent="0">
              <a:buNone/>
            </a:pPr>
            <a:r>
              <a:rPr lang="en-US" dirty="0"/>
              <a:t>c. Assists in safeguarding the state’s capital assets</a:t>
            </a:r>
          </a:p>
          <a:p>
            <a:pPr marL="0" indent="0">
              <a:buNone/>
            </a:pPr>
            <a:r>
              <a:rPr lang="en-US" dirty="0"/>
              <a:t>d. Accurate financial and operational reporting</a:t>
            </a:r>
          </a:p>
        </p:txBody>
      </p:sp>
    </p:spTree>
    <p:extLst>
      <p:ext uri="{BB962C8B-B14F-4D97-AF65-F5344CB8AC3E}">
        <p14:creationId xmlns:p14="http://schemas.microsoft.com/office/powerpoint/2010/main" val="265345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ED151-24DF-EB7C-0987-C59B40029D44}"/>
              </a:ext>
            </a:extLst>
          </p:cNvPr>
          <p:cNvSpPr>
            <a:spLocks noGrp="1"/>
          </p:cNvSpPr>
          <p:nvPr>
            <p:ph type="title"/>
          </p:nvPr>
        </p:nvSpPr>
        <p:spPr/>
        <p:txBody>
          <a:bodyPr>
            <a:normAutofit fontScale="90000"/>
          </a:bodyPr>
          <a:lstStyle/>
          <a:p>
            <a:pPr algn="ctr"/>
            <a:r>
              <a:rPr lang="en-US" dirty="0"/>
              <a:t>Updating Information in the Edison Asset Module</a:t>
            </a:r>
          </a:p>
        </p:txBody>
      </p:sp>
      <p:sp>
        <p:nvSpPr>
          <p:cNvPr id="3" name="Content Placeholder 2">
            <a:extLst>
              <a:ext uri="{FF2B5EF4-FFF2-40B4-BE49-F238E27FC236}">
                <a16:creationId xmlns:a16="http://schemas.microsoft.com/office/drawing/2014/main" id="{E9948BAA-3B94-B42D-4545-712DD5E792A9}"/>
              </a:ext>
            </a:extLst>
          </p:cNvPr>
          <p:cNvSpPr>
            <a:spLocks noGrp="1"/>
          </p:cNvSpPr>
          <p:nvPr>
            <p:ph sz="quarter" idx="13"/>
          </p:nvPr>
        </p:nvSpPr>
        <p:spPr/>
        <p:txBody>
          <a:bodyPr/>
          <a:lstStyle/>
          <a:p>
            <a:pPr marL="0" indent="0">
              <a:buNone/>
            </a:pPr>
            <a:endParaRPr lang="en-US" dirty="0"/>
          </a:p>
          <a:p>
            <a:pPr marL="0" indent="0">
              <a:buNone/>
            </a:pPr>
            <a:endParaRPr lang="en-US" dirty="0"/>
          </a:p>
          <a:p>
            <a:pPr marL="0" indent="0">
              <a:buNone/>
            </a:pPr>
            <a:r>
              <a:rPr lang="en-US" dirty="0"/>
              <a:t>FSCM&gt;Asset Management&gt;Asset Transactions&gt;Owned Assets&gt;Basic Add</a:t>
            </a:r>
          </a:p>
          <a:p>
            <a:pPr marL="0" indent="0">
              <a:buNone/>
            </a:pPr>
            <a:r>
              <a:rPr lang="en-US" dirty="0"/>
              <a:t>FSCM&gt;Asset Management&gt;Asset Management </a:t>
            </a:r>
            <a:r>
              <a:rPr lang="en-US" dirty="0" err="1"/>
              <a:t>WorkCenter</a:t>
            </a:r>
            <a:r>
              <a:rPr lang="en-US" dirty="0"/>
              <a:t>&gt;Manage Assets&gt;Basic Add</a:t>
            </a:r>
          </a:p>
          <a:p>
            <a:pPr marL="0" indent="0">
              <a:buNone/>
            </a:pPr>
            <a:endParaRPr lang="en-US" dirty="0"/>
          </a:p>
          <a:p>
            <a:pPr marL="0" indent="0">
              <a:buNone/>
            </a:pPr>
            <a:r>
              <a:rPr lang="en-US" dirty="0"/>
              <a:t>The agency is responsible for updating the physical location of the asset and the custodian in the Edison Asset Module</a:t>
            </a:r>
          </a:p>
        </p:txBody>
      </p:sp>
    </p:spTree>
    <p:extLst>
      <p:ext uri="{BB962C8B-B14F-4D97-AF65-F5344CB8AC3E}">
        <p14:creationId xmlns:p14="http://schemas.microsoft.com/office/powerpoint/2010/main" val="3309495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F7C0D-4C4C-FA8D-DED3-C6115865596A}"/>
              </a:ext>
            </a:extLst>
          </p:cNvPr>
          <p:cNvSpPr>
            <a:spLocks noGrp="1"/>
          </p:cNvSpPr>
          <p:nvPr>
            <p:ph type="title"/>
          </p:nvPr>
        </p:nvSpPr>
        <p:spPr/>
        <p:txBody>
          <a:bodyPr/>
          <a:lstStyle/>
          <a:p>
            <a:pPr algn="ctr"/>
            <a:r>
              <a:rPr lang="en-US" dirty="0"/>
              <a:t>Additional Located Capital Assets</a:t>
            </a:r>
          </a:p>
        </p:txBody>
      </p:sp>
      <p:sp>
        <p:nvSpPr>
          <p:cNvPr id="3" name="Content Placeholder 2">
            <a:extLst>
              <a:ext uri="{FF2B5EF4-FFF2-40B4-BE49-F238E27FC236}">
                <a16:creationId xmlns:a16="http://schemas.microsoft.com/office/drawing/2014/main" id="{5FBA405B-2CD9-2516-D89B-8E5721CC6FF8}"/>
              </a:ext>
            </a:extLst>
          </p:cNvPr>
          <p:cNvSpPr>
            <a:spLocks noGrp="1"/>
          </p:cNvSpPr>
          <p:nvPr>
            <p:ph sz="quarter" idx="13"/>
          </p:nvPr>
        </p:nvSpPr>
        <p:spPr/>
        <p:txBody>
          <a:bodyPr/>
          <a:lstStyle/>
          <a:p>
            <a:pPr marL="0" indent="0">
              <a:buNone/>
            </a:pPr>
            <a:endParaRPr lang="en-US" dirty="0"/>
          </a:p>
          <a:p>
            <a:pPr marL="0" indent="0">
              <a:buNone/>
            </a:pPr>
            <a:endParaRPr lang="en-US" dirty="0"/>
          </a:p>
          <a:p>
            <a:pPr marL="0" indent="0">
              <a:buNone/>
            </a:pPr>
            <a:r>
              <a:rPr lang="en-US" dirty="0"/>
              <a:t>This sheet is to be completed if any capital assets are located during the inventory process that do not appear on the State Agency FY23 Physical Inventory </a:t>
            </a:r>
          </a:p>
        </p:txBody>
      </p:sp>
    </p:spTree>
    <p:extLst>
      <p:ext uri="{BB962C8B-B14F-4D97-AF65-F5344CB8AC3E}">
        <p14:creationId xmlns:p14="http://schemas.microsoft.com/office/powerpoint/2010/main" val="2152756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1288</TotalTime>
  <Words>574</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Amasis MT Pro Light</vt:lpstr>
      <vt:lpstr>Arial</vt:lpstr>
      <vt:lpstr>Century Gothic</vt:lpstr>
      <vt:lpstr>Wingdings 3</vt:lpstr>
      <vt:lpstr>Ion Boardroom</vt:lpstr>
      <vt:lpstr>FY 23 Physical Inventory Process Update and Review</vt:lpstr>
      <vt:lpstr>PowerPoint Presentation</vt:lpstr>
      <vt:lpstr>NEW OR UPDATED FORMS</vt:lpstr>
      <vt:lpstr>Capital Asset Manual Addition Request</vt:lpstr>
      <vt:lpstr>Capital Asset Reinstatement Request</vt:lpstr>
      <vt:lpstr>Capital Asset Retirement Request</vt:lpstr>
      <vt:lpstr> Physical Inventory of Capital Assets Why it is Important</vt:lpstr>
      <vt:lpstr>Updating Information in the Edison Asset Module</vt:lpstr>
      <vt:lpstr>Additional Located Capital Assets</vt:lpstr>
      <vt:lpstr>When to use the Located Capital Asset Sheet</vt:lpstr>
      <vt:lpstr>Physical Inventory of Capital Assets Certification</vt:lpstr>
      <vt:lpstr>Email Submission to AGAsset.Management@tn.gov</vt:lpstr>
      <vt:lpstr>Email Submission to AGAsset.Management@tn.gov</vt:lpstr>
      <vt:lpstr>THANK YOU FOR JOINING US THIS AFTERNOON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23 physical inventory process update and review</dc:title>
  <dc:creator>Stan Alderson</dc:creator>
  <cp:lastModifiedBy>Stan Alderson</cp:lastModifiedBy>
  <cp:revision>8</cp:revision>
  <dcterms:created xsi:type="dcterms:W3CDTF">2023-02-27T14:41:03Z</dcterms:created>
  <dcterms:modified xsi:type="dcterms:W3CDTF">2023-03-06T15:50:21Z</dcterms:modified>
</cp:coreProperties>
</file>